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ko-KR"/>
    </a:defPPr>
    <a:lvl1pPr marL="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6" autoAdjust="0"/>
    <p:restoredTop sz="94660"/>
  </p:normalViewPr>
  <p:slideViewPr>
    <p:cSldViewPr snapToGrid="0">
      <p:cViewPr varScale="1">
        <p:scale>
          <a:sx n="19" d="100"/>
          <a:sy n="19" d="100"/>
        </p:scale>
        <p:origin x="305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CB4E-6FA7-43A9-8C9F-DD0C6E95B116}" type="datetimeFigureOut">
              <a:rPr lang="ko-KR" altLang="en-US" smtClean="0"/>
              <a:t>2020-05-05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92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0CB4E-6FA7-43A9-8C9F-DD0C6E95B116}" type="datetimeFigureOut">
              <a:rPr lang="ko-KR" altLang="en-US" smtClean="0"/>
              <a:t>2020-05-05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79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3027487" rtl="0" eaLnBrk="1" latinLnBrk="1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1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모서리가 둥근 직사각형 8"/>
          <p:cNvSpPr/>
          <p:nvPr/>
        </p:nvSpPr>
        <p:spPr>
          <a:xfrm>
            <a:off x="-1" y="3428255"/>
            <a:ext cx="30275213" cy="4693769"/>
          </a:xfrm>
          <a:prstGeom prst="round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0" b="1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Area Efficient Neuromorphic </a:t>
            </a:r>
            <a:r>
              <a:rPr lang="en-US" altLang="ko-KR" sz="8000" b="1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Circuit  Based </a:t>
            </a:r>
            <a:r>
              <a:rPr lang="en-US" altLang="ko-KR" sz="8000" b="1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on Stochastic </a:t>
            </a:r>
            <a:r>
              <a:rPr lang="en-US" altLang="ko-KR" sz="8000" b="1" dirty="0" smtClean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Computation</a:t>
            </a:r>
          </a:p>
          <a:p>
            <a:pPr algn="ctr"/>
            <a:endParaRPr lang="en-US" altLang="ko-KR" sz="36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ctr"/>
            <a:r>
              <a:rPr lang="en-US" altLang="ko-KR" sz="6000" dirty="0" err="1">
                <a:ln w="28575">
                  <a:noFill/>
                  <a:prstDash val="dash"/>
                </a:ln>
                <a:solidFill>
                  <a:schemeClr val="tx1"/>
                </a:solidFill>
              </a:rPr>
              <a:t>Kiwon</a:t>
            </a:r>
            <a:r>
              <a:rPr lang="en-US" altLang="ko-KR" sz="6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Yoon and </a:t>
            </a:r>
            <a:r>
              <a:rPr lang="en-US" altLang="ko-KR" sz="6000" dirty="0" err="1">
                <a:ln w="28575">
                  <a:noFill/>
                  <a:prstDash val="dash"/>
                </a:ln>
                <a:solidFill>
                  <a:schemeClr val="tx1"/>
                </a:solidFill>
              </a:rPr>
              <a:t>Youngsoo</a:t>
            </a:r>
            <a:r>
              <a:rPr lang="en-US" altLang="ko-KR" sz="6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Shin</a:t>
            </a:r>
          </a:p>
          <a:p>
            <a:pPr algn="ctr"/>
            <a:r>
              <a:rPr lang="en-US" altLang="ko-KR" sz="6000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School of Electrical Engineering, KAIST</a:t>
            </a:r>
          </a:p>
        </p:txBody>
      </p:sp>
      <p:cxnSp>
        <p:nvCxnSpPr>
          <p:cNvPr id="3" name="직선 연결선 2"/>
          <p:cNvCxnSpPr/>
          <p:nvPr/>
        </p:nvCxnSpPr>
        <p:spPr>
          <a:xfrm flipH="1">
            <a:off x="15114391" y="9090211"/>
            <a:ext cx="22693" cy="30419489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30306" y="9090211"/>
            <a:ext cx="14146307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 algn="ctr">
              <a:buAutoNum type="romanUcPeriod"/>
            </a:pPr>
            <a:r>
              <a:rPr lang="en-US" altLang="ko-KR" sz="6600" dirty="0">
                <a:ln w="28575">
                  <a:noFill/>
                  <a:prstDash val="dash"/>
                </a:ln>
              </a:rPr>
              <a:t>INTRODUCTION</a:t>
            </a:r>
          </a:p>
          <a:p>
            <a:pPr algn="ctr"/>
            <a:endParaRPr lang="en-US" altLang="ko-KR" sz="2400" dirty="0">
              <a:ln w="28575">
                <a:noFill/>
                <a:prstDash val="dash"/>
              </a:ln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r>
              <a:rPr lang="en-US" altLang="ko-KR" sz="4400" dirty="0" smtClean="0">
                <a:ln w="28575">
                  <a:noFill/>
                  <a:prstDash val="dash"/>
                </a:ln>
              </a:rPr>
              <a:t>Deep learning application on mobile hardware requires neuromorphic </a:t>
            </a:r>
            <a:r>
              <a:rPr lang="en-US" altLang="ko-KR" sz="4400" dirty="0">
                <a:ln w="28575">
                  <a:noFill/>
                  <a:prstDash val="dash"/>
                </a:ln>
              </a:rPr>
              <a:t>circuit </a:t>
            </a:r>
            <a:r>
              <a:rPr lang="en-US" altLang="ko-KR" sz="4400" dirty="0" smtClean="0">
                <a:ln w="28575">
                  <a:noFill/>
                  <a:prstDash val="dash"/>
                </a:ln>
              </a:rPr>
              <a:t>with small area.</a:t>
            </a:r>
          </a:p>
          <a:p>
            <a:pPr marL="857250" indent="-857250">
              <a:buFont typeface="Wingdings" panose="05000000000000000000" pitchFamily="2" charset="2"/>
              <a:buChar char="§"/>
            </a:pPr>
            <a:r>
              <a:rPr lang="en-US" altLang="ko-KR" sz="4400" dirty="0" smtClean="0">
                <a:ln w="28575">
                  <a:noFill/>
                  <a:prstDash val="dash"/>
                </a:ln>
              </a:rPr>
              <a:t>Stochastic </a:t>
            </a:r>
            <a:r>
              <a:rPr lang="en-US" altLang="ko-KR" sz="4400" dirty="0">
                <a:ln w="28575">
                  <a:noFill/>
                  <a:prstDash val="dash"/>
                </a:ln>
              </a:rPr>
              <a:t>computing (SC</a:t>
            </a:r>
            <a:r>
              <a:rPr lang="en-US" altLang="ko-KR" sz="4400" dirty="0" smtClean="0">
                <a:ln w="28575">
                  <a:noFill/>
                  <a:prstDash val="dash"/>
                </a:ln>
              </a:rPr>
              <a:t>) can replace conventional computing with simplified area while sacrificing accuracy.</a:t>
            </a:r>
          </a:p>
          <a:p>
            <a:pPr marL="857250" indent="-857250">
              <a:buFont typeface="Wingdings" panose="05000000000000000000" pitchFamily="2" charset="2"/>
              <a:buChar char="§"/>
            </a:pPr>
            <a:r>
              <a:rPr lang="en-US" altLang="ko-KR" sz="4400" dirty="0" smtClean="0">
                <a:ln w="28575">
                  <a:noFill/>
                  <a:prstDash val="dash"/>
                </a:ln>
              </a:rPr>
              <a:t>We propose a new architecture of SC to reduce more area and design a neuromorphic circuit with proposed SC.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30306" y="15128634"/>
            <a:ext cx="14146307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6600" dirty="0">
                <a:ln w="28575">
                  <a:noFill/>
                  <a:prstDash val="dash"/>
                </a:ln>
              </a:rPr>
              <a:t>II. CONVOLUTIONAL NEURAL </a:t>
            </a:r>
            <a:r>
              <a:rPr lang="en-US" altLang="ko-KR" sz="6600" dirty="0" smtClean="0">
                <a:ln w="28575">
                  <a:noFill/>
                  <a:prstDash val="dash"/>
                </a:ln>
              </a:rPr>
              <a:t>NETWORK</a:t>
            </a:r>
          </a:p>
          <a:p>
            <a:pPr algn="ctr"/>
            <a:endParaRPr lang="en-US" altLang="ko-KR" sz="2400" dirty="0">
              <a:ln w="28575">
                <a:noFill/>
                <a:prstDash val="dash"/>
              </a:ln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r>
              <a:rPr lang="en-US" altLang="ko-KR" sz="4400" dirty="0" smtClean="0">
                <a:ln w="28575">
                  <a:noFill/>
                  <a:prstDash val="dash"/>
                </a:ln>
              </a:rPr>
              <a:t>Dataset: CIFAR-10 (60,000 images, 10 classes</a:t>
            </a:r>
            <a:r>
              <a:rPr lang="en-US" altLang="ko-KR" sz="4400" dirty="0">
                <a:ln w="28575">
                  <a:noFill/>
                  <a:prstDash val="dash"/>
                </a:ln>
              </a:rPr>
              <a:t>, </a:t>
            </a:r>
            <a:r>
              <a:rPr lang="en-US" altLang="ko-KR" sz="4400" dirty="0" smtClean="0">
                <a:ln w="28575">
                  <a:noFill/>
                  <a:prstDash val="dash"/>
                </a:ln>
              </a:rPr>
              <a:t>32×32 RGB)</a:t>
            </a:r>
          </a:p>
          <a:p>
            <a:pPr marL="857250" indent="-857250">
              <a:buFont typeface="Wingdings" panose="05000000000000000000" pitchFamily="2" charset="2"/>
              <a:buChar char="§"/>
            </a:pPr>
            <a:r>
              <a:rPr lang="en-US" altLang="ko-KR" sz="4400" dirty="0" smtClean="0">
                <a:ln w="28575">
                  <a:noFill/>
                  <a:prstDash val="dash"/>
                </a:ln>
              </a:rPr>
              <a:t>Layers: 1 convolutional, 1 pooling, 1 fully-connected </a:t>
            </a:r>
          </a:p>
          <a:p>
            <a:pPr marL="857250" indent="-857250">
              <a:buFont typeface="Wingdings" panose="05000000000000000000" pitchFamily="2" charset="2"/>
              <a:buChar char="§"/>
            </a:pPr>
            <a:r>
              <a:rPr lang="en-US" altLang="ko-KR" sz="4400" dirty="0" smtClean="0">
                <a:ln w="28575">
                  <a:noFill/>
                  <a:prstDash val="dash"/>
                </a:ln>
              </a:rPr>
              <a:t>Data format: represent value in [-1, 1] with 8 bits</a:t>
            </a:r>
          </a:p>
          <a:p>
            <a:pPr marL="857250" indent="-857250">
              <a:buFont typeface="Wingdings" panose="05000000000000000000" pitchFamily="2" charset="2"/>
              <a:buChar char="§"/>
            </a:pPr>
            <a:r>
              <a:rPr lang="en-US" altLang="ko-KR" sz="4400" dirty="0" smtClean="0">
                <a:ln w="28575">
                  <a:noFill/>
                  <a:prstDash val="dash"/>
                </a:ln>
              </a:rPr>
              <a:t>Image prediction accuracy: 71%</a:t>
            </a:r>
          </a:p>
        </p:txBody>
      </p:sp>
      <p:pic>
        <p:nvPicPr>
          <p:cNvPr id="13" name="그림 12" descr="cn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783" y="19480948"/>
            <a:ext cx="14308770" cy="4304074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TextBox 14"/>
          <p:cNvSpPr txBox="1"/>
          <p:nvPr/>
        </p:nvSpPr>
        <p:spPr>
          <a:xfrm>
            <a:off x="624155" y="24355654"/>
            <a:ext cx="14146307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6600" dirty="0">
                <a:ln w="28575">
                  <a:noFill/>
                  <a:prstDash val="dash"/>
                </a:ln>
              </a:rPr>
              <a:t>III. </a:t>
            </a:r>
            <a:r>
              <a:rPr lang="en-US" altLang="ko-KR" sz="6600" dirty="0" smtClean="0">
                <a:ln w="28575">
                  <a:noFill/>
                  <a:prstDash val="dash"/>
                </a:ln>
              </a:rPr>
              <a:t>NEUROMORPHIC CIRCUIT WITH STOCHASTIC </a:t>
            </a:r>
            <a:r>
              <a:rPr lang="en-US" altLang="ko-KR" sz="6600" dirty="0">
                <a:ln w="28575">
                  <a:noFill/>
                  <a:prstDash val="dash"/>
                </a:ln>
              </a:rPr>
              <a:t>COMPUTING</a:t>
            </a:r>
            <a:endParaRPr lang="en-US" altLang="ko-KR" sz="6600" dirty="0" smtClean="0">
              <a:ln w="28575">
                <a:noFill/>
                <a:prstDash val="dash"/>
              </a:ln>
            </a:endParaRPr>
          </a:p>
          <a:p>
            <a:pPr algn="ctr"/>
            <a:endParaRPr lang="en-US" altLang="ko-KR" sz="2400" dirty="0">
              <a:ln w="28575">
                <a:noFill/>
                <a:prstDash val="dash"/>
              </a:ln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r>
              <a:rPr lang="en-US" altLang="ko-KR" sz="4400" dirty="0" smtClean="0">
                <a:ln w="28575">
                  <a:noFill/>
                  <a:prstDash val="dash"/>
                </a:ln>
              </a:rPr>
              <a:t>Components: SNG (</a:t>
            </a:r>
            <a:r>
              <a:rPr lang="en-US" altLang="ko-KR" sz="4400" dirty="0" err="1">
                <a:ln w="28575">
                  <a:noFill/>
                  <a:prstDash val="dash"/>
                </a:ln>
              </a:rPr>
              <a:t>binary→bit</a:t>
            </a:r>
            <a:r>
              <a:rPr lang="en-US" altLang="ko-KR" sz="4400" dirty="0">
                <a:ln w="28575">
                  <a:noFill/>
                  <a:prstDash val="dash"/>
                </a:ln>
              </a:rPr>
              <a:t> stream</a:t>
            </a:r>
            <a:r>
              <a:rPr lang="en-US" altLang="ko-KR" sz="4400" dirty="0" smtClean="0">
                <a:ln w="28575">
                  <a:noFill/>
                  <a:prstDash val="dash"/>
                </a:ln>
              </a:rPr>
              <a:t>), neuron,</a:t>
            </a:r>
            <a:br>
              <a:rPr lang="en-US" altLang="ko-KR" sz="4400" dirty="0" smtClean="0">
                <a:ln w="28575">
                  <a:noFill/>
                  <a:prstDash val="dash"/>
                </a:ln>
              </a:rPr>
            </a:br>
            <a:r>
              <a:rPr lang="en-US" altLang="ko-KR" sz="4400" dirty="0" smtClean="0">
                <a:ln w="28575">
                  <a:noFill/>
                  <a:prstDash val="dash"/>
                </a:ln>
              </a:rPr>
              <a:t>                         </a:t>
            </a:r>
            <a:r>
              <a:rPr lang="en-US" altLang="ko-KR" sz="4400" dirty="0">
                <a:ln w="28575">
                  <a:noFill/>
                  <a:prstDash val="dash"/>
                </a:ln>
              </a:rPr>
              <a:t>counter</a:t>
            </a:r>
            <a:r>
              <a:rPr lang="en-US" altLang="ko-KR" sz="4400" dirty="0" smtClean="0">
                <a:ln w="28575">
                  <a:noFill/>
                  <a:prstDash val="dash"/>
                </a:ln>
                <a:ea typeface="맑은 고딕" panose="020B0503020000020004" pitchFamily="50" charset="-127"/>
              </a:rPr>
              <a:t>(</a:t>
            </a:r>
            <a:r>
              <a:rPr lang="en-US" altLang="ko-KR" sz="4400" dirty="0" smtClean="0">
                <a:ln w="28575">
                  <a:noFill/>
                  <a:prstDash val="dash"/>
                </a:ln>
              </a:rPr>
              <a:t>bit </a:t>
            </a:r>
            <a:r>
              <a:rPr lang="en-US" altLang="ko-KR" sz="4400" dirty="0" err="1">
                <a:ln w="28575">
                  <a:noFill/>
                  <a:prstDash val="dash"/>
                </a:ln>
              </a:rPr>
              <a:t>stream→</a:t>
            </a:r>
            <a:r>
              <a:rPr lang="en-US" altLang="ko-KR" sz="4400" dirty="0" err="1" smtClean="0">
                <a:ln w="28575">
                  <a:noFill/>
                  <a:prstDash val="dash"/>
                </a:ln>
              </a:rPr>
              <a:t>binary</a:t>
            </a:r>
            <a:r>
              <a:rPr lang="en-US" altLang="ko-KR" sz="4400" dirty="0" smtClean="0">
                <a:ln w="28575">
                  <a:noFill/>
                  <a:prstDash val="dash"/>
                </a:ln>
              </a:rPr>
              <a:t>), comparator</a:t>
            </a:r>
          </a:p>
          <a:p>
            <a:pPr marL="857250" indent="-857250">
              <a:buFont typeface="Wingdings" panose="05000000000000000000" pitchFamily="2" charset="2"/>
              <a:buChar char="§"/>
            </a:pPr>
            <a:r>
              <a:rPr lang="en-US" altLang="ko-KR" sz="4400" dirty="0" smtClean="0">
                <a:ln w="28575">
                  <a:noFill/>
                  <a:prstDash val="dash"/>
                </a:ln>
              </a:rPr>
              <a:t>Stochastic number generator (SNG) includes random number generator (LFSR) and comparator.</a:t>
            </a:r>
          </a:p>
          <a:p>
            <a:pPr marL="857250" indent="-857250">
              <a:buFont typeface="Wingdings" panose="05000000000000000000" pitchFamily="2" charset="2"/>
              <a:buChar char="§"/>
            </a:pPr>
            <a:r>
              <a:rPr lang="en-US" altLang="ko-KR" sz="4400" b="1" dirty="0" smtClean="0">
                <a:ln w="28575">
                  <a:noFill/>
                  <a:prstDash val="dash"/>
                </a:ln>
              </a:rPr>
              <a:t>AND works as a multiplier with small circuit area.</a:t>
            </a:r>
          </a:p>
        </p:txBody>
      </p:sp>
      <p:pic>
        <p:nvPicPr>
          <p:cNvPr id="93" name="그림 92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4" r="-155" b="16305"/>
          <a:stretch/>
        </p:blipFill>
        <p:spPr bwMode="auto">
          <a:xfrm>
            <a:off x="15384492" y="10674819"/>
            <a:ext cx="14813817" cy="280219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pSp>
        <p:nvGrpSpPr>
          <p:cNvPr id="110" name="그룹 109"/>
          <p:cNvGrpSpPr/>
          <p:nvPr/>
        </p:nvGrpSpPr>
        <p:grpSpPr>
          <a:xfrm>
            <a:off x="436305" y="30355080"/>
            <a:ext cx="14522005" cy="8583201"/>
            <a:chOff x="436305" y="31879080"/>
            <a:chExt cx="14522005" cy="8583201"/>
          </a:xfrm>
        </p:grpSpPr>
        <p:pic>
          <p:nvPicPr>
            <p:cNvPr id="90" name="그림 89"/>
            <p:cNvPicPr/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" b="5805"/>
            <a:stretch/>
          </p:blipFill>
          <p:spPr bwMode="auto">
            <a:xfrm>
              <a:off x="436305" y="31879080"/>
              <a:ext cx="14522005" cy="8583201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94" name="직사각형 93"/>
            <p:cNvSpPr/>
            <p:nvPr/>
          </p:nvSpPr>
          <p:spPr>
            <a:xfrm>
              <a:off x="6928271" y="36609673"/>
              <a:ext cx="1150374" cy="7374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95" name="TextBox 94"/>
          <p:cNvSpPr txBox="1"/>
          <p:nvPr/>
        </p:nvSpPr>
        <p:spPr>
          <a:xfrm>
            <a:off x="15568485" y="14451525"/>
            <a:ext cx="14629824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6600" dirty="0" smtClean="0">
                <a:ln w="28575">
                  <a:noFill/>
                  <a:prstDash val="dash"/>
                </a:ln>
              </a:rPr>
              <a:t>IV. NEUROMORPHIC CIRCUIT DESIGN</a:t>
            </a:r>
          </a:p>
          <a:p>
            <a:pPr algn="ctr"/>
            <a:endParaRPr lang="en-US" altLang="ko-KR" sz="2400" dirty="0">
              <a:ln w="28575">
                <a:noFill/>
                <a:prstDash val="dash"/>
              </a:ln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r>
              <a:rPr lang="en-US" altLang="ko-KR" sz="4400" dirty="0" smtClean="0">
                <a:ln w="28575">
                  <a:noFill/>
                  <a:prstDash val="dash"/>
                </a:ln>
              </a:rPr>
              <a:t>Neurons (PE) shares single LFSR for value and weight each. But bits are differently shuffled for every neurons. </a:t>
            </a:r>
          </a:p>
          <a:p>
            <a:pPr marL="857250" indent="-857250">
              <a:buFont typeface="Wingdings" panose="05000000000000000000" pitchFamily="2" charset="2"/>
              <a:buChar char="§"/>
            </a:pPr>
            <a:r>
              <a:rPr lang="en-US" altLang="ko-KR" sz="4400" dirty="0" smtClean="0">
                <a:ln w="28575">
                  <a:noFill/>
                  <a:prstDash val="dash"/>
                </a:ln>
              </a:rPr>
              <a:t>Buffers are allocated for activation and weight of each layer.</a:t>
            </a:r>
          </a:p>
          <a:p>
            <a:pPr marL="857250" indent="-857250">
              <a:buFont typeface="Wingdings" panose="05000000000000000000" pitchFamily="2" charset="2"/>
              <a:buChar char="§"/>
            </a:pPr>
            <a:r>
              <a:rPr lang="en-US" altLang="ko-KR" sz="4400" dirty="0" smtClean="0">
                <a:ln w="28575">
                  <a:noFill/>
                  <a:prstDash val="dash"/>
                </a:ln>
              </a:rPr>
              <a:t>Data goes in and out via SPI protocol.</a:t>
            </a:r>
          </a:p>
          <a:p>
            <a:pPr marL="857250" indent="-857250">
              <a:buFont typeface="Wingdings" panose="05000000000000000000" pitchFamily="2" charset="2"/>
              <a:buChar char="§"/>
            </a:pPr>
            <a:r>
              <a:rPr lang="en-US" altLang="ko-KR" sz="4400" dirty="0" smtClean="0">
                <a:ln w="28575">
                  <a:noFill/>
                  <a:prstDash val="dash"/>
                </a:ln>
              </a:rPr>
              <a:t>3 phases are repeated with 4 working and idle states.</a:t>
            </a:r>
          </a:p>
        </p:txBody>
      </p:sp>
      <p:pic>
        <p:nvPicPr>
          <p:cNvPr id="99" name="그림 98"/>
          <p:cNvPicPr/>
          <p:nvPr/>
        </p:nvPicPr>
        <p:blipFill rotWithShape="1">
          <a:blip r:embed="rId5"/>
          <a:srcRect/>
          <a:stretch/>
        </p:blipFill>
        <p:spPr>
          <a:xfrm>
            <a:off x="15213850" y="20538681"/>
            <a:ext cx="8378950" cy="5804777"/>
          </a:xfrm>
          <a:prstGeom prst="rect">
            <a:avLst/>
          </a:prstGeom>
        </p:spPr>
      </p:pic>
      <p:graphicFrame>
        <p:nvGraphicFramePr>
          <p:cNvPr id="100" name="표 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565627"/>
              </p:ext>
            </p:extLst>
          </p:nvPr>
        </p:nvGraphicFramePr>
        <p:xfrm>
          <a:off x="23926801" y="19935870"/>
          <a:ext cx="6056932" cy="701040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349537">
                  <a:extLst>
                    <a:ext uri="{9D8B030D-6E8A-4147-A177-3AD203B41FA5}">
                      <a16:colId xmlns:a16="http://schemas.microsoft.com/office/drawing/2014/main" val="2925300100"/>
                    </a:ext>
                  </a:extLst>
                </a:gridCol>
                <a:gridCol w="3707395">
                  <a:extLst>
                    <a:ext uri="{9D8B030D-6E8A-4147-A177-3AD203B41FA5}">
                      <a16:colId xmlns:a16="http://schemas.microsoft.com/office/drawing/2014/main" val="230052687"/>
                    </a:ext>
                  </a:extLst>
                </a:gridCol>
              </a:tblGrid>
              <a:tr h="548083">
                <a:tc>
                  <a:txBody>
                    <a:bodyPr/>
                    <a:lstStyle/>
                    <a:p>
                      <a:pPr indent="127000"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Technology</a:t>
                      </a:r>
                      <a:endParaRPr lang="ko-KR" sz="32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한양신명조"/>
                        <a:cs typeface="Times New Roman" panose="02020603050405020304" pitchFamily="18" charset="0"/>
                      </a:endParaRPr>
                    </a:p>
                  </a:txBody>
                  <a:tcPr marL="64770" marR="64770" marT="17780" marB="177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 65nm 1P8M CMOS RF</a:t>
                      </a:r>
                      <a:endParaRPr lang="ko-KR" sz="32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한양신명조"/>
                        <a:cs typeface="Times New Roman" panose="02020603050405020304" pitchFamily="18" charset="0"/>
                      </a:endParaRPr>
                    </a:p>
                  </a:txBody>
                  <a:tcPr marL="64770" marR="64770" marT="17780" marB="17780"/>
                </a:tc>
                <a:extLst>
                  <a:ext uri="{0D108BD9-81ED-4DB2-BD59-A6C34878D82A}">
                    <a16:rowId xmlns:a16="http://schemas.microsoft.com/office/drawing/2014/main" val="269043658"/>
                  </a:ext>
                </a:extLst>
              </a:tr>
              <a:tr h="548083">
                <a:tc>
                  <a:txBody>
                    <a:bodyPr/>
                    <a:lstStyle/>
                    <a:p>
                      <a:pPr indent="127000"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Gate count</a:t>
                      </a:r>
                      <a:endParaRPr lang="ko-KR" sz="32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한양신명조"/>
                        <a:cs typeface="Times New Roman" panose="02020603050405020304" pitchFamily="18" charset="0"/>
                      </a:endParaRPr>
                    </a:p>
                  </a:txBody>
                  <a:tcPr marL="64770" marR="64770" marT="17780" marB="177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315K</a:t>
                      </a:r>
                      <a:endParaRPr lang="ko-KR" sz="32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한양신명조"/>
                        <a:cs typeface="Times New Roman" panose="02020603050405020304" pitchFamily="18" charset="0"/>
                      </a:endParaRPr>
                    </a:p>
                  </a:txBody>
                  <a:tcPr marL="64770" marR="64770" marT="17780" marB="17780"/>
                </a:tc>
                <a:extLst>
                  <a:ext uri="{0D108BD9-81ED-4DB2-BD59-A6C34878D82A}">
                    <a16:rowId xmlns:a16="http://schemas.microsoft.com/office/drawing/2014/main" val="552021588"/>
                  </a:ext>
                </a:extLst>
              </a:tr>
              <a:tr h="548083">
                <a:tc>
                  <a:txBody>
                    <a:bodyPr/>
                    <a:lstStyle/>
                    <a:p>
                      <a:pPr indent="127000"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Flip-flop count</a:t>
                      </a:r>
                      <a:endParaRPr lang="ko-KR" sz="32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한양신명조"/>
                        <a:cs typeface="Times New Roman" panose="02020603050405020304" pitchFamily="18" charset="0"/>
                      </a:endParaRPr>
                    </a:p>
                  </a:txBody>
                  <a:tcPr marL="64770" marR="64770" marT="17780" marB="177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83K</a:t>
                      </a:r>
                      <a:endParaRPr lang="ko-KR" sz="32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한양신명조"/>
                        <a:cs typeface="Times New Roman" panose="02020603050405020304" pitchFamily="18" charset="0"/>
                      </a:endParaRPr>
                    </a:p>
                  </a:txBody>
                  <a:tcPr marL="64770" marR="64770" marT="17780" marB="17780"/>
                </a:tc>
                <a:extLst>
                  <a:ext uri="{0D108BD9-81ED-4DB2-BD59-A6C34878D82A}">
                    <a16:rowId xmlns:a16="http://schemas.microsoft.com/office/drawing/2014/main" val="2917589543"/>
                  </a:ext>
                </a:extLst>
              </a:tr>
              <a:tr h="548083">
                <a:tc>
                  <a:txBody>
                    <a:bodyPr/>
                    <a:lstStyle/>
                    <a:p>
                      <a:pPr indent="127000"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Chip area</a:t>
                      </a:r>
                      <a:endParaRPr lang="ko-KR" sz="32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한양신명조"/>
                        <a:cs typeface="Times New Roman" panose="02020603050405020304" pitchFamily="18" charset="0"/>
                      </a:endParaRPr>
                    </a:p>
                  </a:txBody>
                  <a:tcPr marL="64770" marR="64770" marT="17780" marB="177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4mm </a:t>
                      </a:r>
                      <a:r>
                        <a:rPr lang="ko-KR" sz="2400" kern="100">
                          <a:effectLst/>
                        </a:rPr>
                        <a:t>×</a:t>
                      </a:r>
                      <a:r>
                        <a:rPr lang="en-US" sz="2400" kern="100">
                          <a:effectLst/>
                        </a:rPr>
                        <a:t> 4mm</a:t>
                      </a:r>
                      <a:endParaRPr lang="ko-KR" sz="32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한양신명조"/>
                        <a:cs typeface="Times New Roman" panose="02020603050405020304" pitchFamily="18" charset="0"/>
                      </a:endParaRPr>
                    </a:p>
                  </a:txBody>
                  <a:tcPr marL="64770" marR="64770" marT="17780" marB="17780"/>
                </a:tc>
                <a:extLst>
                  <a:ext uri="{0D108BD9-81ED-4DB2-BD59-A6C34878D82A}">
                    <a16:rowId xmlns:a16="http://schemas.microsoft.com/office/drawing/2014/main" val="380782197"/>
                  </a:ext>
                </a:extLst>
              </a:tr>
              <a:tr h="548083">
                <a:tc>
                  <a:txBody>
                    <a:bodyPr/>
                    <a:lstStyle/>
                    <a:p>
                      <a:pPr indent="127000"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Design area</a:t>
                      </a:r>
                      <a:endParaRPr lang="ko-KR" sz="32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한양신명조"/>
                        <a:cs typeface="Times New Roman" panose="02020603050405020304" pitchFamily="18" charset="0"/>
                      </a:endParaRPr>
                    </a:p>
                  </a:txBody>
                  <a:tcPr marL="64770" marR="64770" marT="17780" marB="177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1.7mm </a:t>
                      </a:r>
                      <a:r>
                        <a:rPr lang="ko-KR" sz="2400" kern="100">
                          <a:effectLst/>
                        </a:rPr>
                        <a:t>×</a:t>
                      </a:r>
                      <a:r>
                        <a:rPr lang="en-US" sz="2400" kern="100">
                          <a:effectLst/>
                        </a:rPr>
                        <a:t> 1.7mm</a:t>
                      </a:r>
                      <a:endParaRPr lang="ko-KR" sz="32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한양신명조"/>
                        <a:cs typeface="Times New Roman" panose="02020603050405020304" pitchFamily="18" charset="0"/>
                      </a:endParaRPr>
                    </a:p>
                  </a:txBody>
                  <a:tcPr marL="64770" marR="64770" marT="17780" marB="17780"/>
                </a:tc>
                <a:extLst>
                  <a:ext uri="{0D108BD9-81ED-4DB2-BD59-A6C34878D82A}">
                    <a16:rowId xmlns:a16="http://schemas.microsoft.com/office/drawing/2014/main" val="2634195640"/>
                  </a:ext>
                </a:extLst>
              </a:tr>
              <a:tr h="548083">
                <a:tc>
                  <a:txBody>
                    <a:bodyPr/>
                    <a:lstStyle/>
                    <a:p>
                      <a:pPr indent="127000"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Core voltage</a:t>
                      </a:r>
                      <a:endParaRPr lang="ko-KR" sz="32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한양신명조"/>
                        <a:cs typeface="Times New Roman" panose="02020603050405020304" pitchFamily="18" charset="0"/>
                      </a:endParaRPr>
                    </a:p>
                  </a:txBody>
                  <a:tcPr marL="64770" marR="64770" marT="17780" marB="177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1.2V</a:t>
                      </a:r>
                      <a:endParaRPr lang="ko-KR" sz="32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한양신명조"/>
                        <a:cs typeface="Times New Roman" panose="02020603050405020304" pitchFamily="18" charset="0"/>
                      </a:endParaRPr>
                    </a:p>
                  </a:txBody>
                  <a:tcPr marL="64770" marR="64770" marT="17780" marB="17780"/>
                </a:tc>
                <a:extLst>
                  <a:ext uri="{0D108BD9-81ED-4DB2-BD59-A6C34878D82A}">
                    <a16:rowId xmlns:a16="http://schemas.microsoft.com/office/drawing/2014/main" val="2627287143"/>
                  </a:ext>
                </a:extLst>
              </a:tr>
              <a:tr h="548083">
                <a:tc>
                  <a:txBody>
                    <a:bodyPr/>
                    <a:lstStyle/>
                    <a:p>
                      <a:pPr indent="127000"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I/O  voltage</a:t>
                      </a:r>
                      <a:endParaRPr lang="ko-KR" sz="32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한양신명조"/>
                        <a:cs typeface="Times New Roman" panose="02020603050405020304" pitchFamily="18" charset="0"/>
                      </a:endParaRPr>
                    </a:p>
                  </a:txBody>
                  <a:tcPr marL="64770" marR="64770" marT="17780" marB="177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3.3V</a:t>
                      </a:r>
                      <a:endParaRPr lang="ko-KR" sz="32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한양신명조"/>
                        <a:cs typeface="Times New Roman" panose="02020603050405020304" pitchFamily="18" charset="0"/>
                      </a:endParaRPr>
                    </a:p>
                  </a:txBody>
                  <a:tcPr marL="64770" marR="64770" marT="17780" marB="17780"/>
                </a:tc>
                <a:extLst>
                  <a:ext uri="{0D108BD9-81ED-4DB2-BD59-A6C34878D82A}">
                    <a16:rowId xmlns:a16="http://schemas.microsoft.com/office/drawing/2014/main" val="4248252608"/>
                  </a:ext>
                </a:extLst>
              </a:tr>
              <a:tr h="548083">
                <a:tc>
                  <a:txBody>
                    <a:bodyPr/>
                    <a:lstStyle/>
                    <a:p>
                      <a:pPr indent="127000"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Dynamic power</a:t>
                      </a:r>
                      <a:endParaRPr lang="ko-KR" sz="32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한양신명조"/>
                        <a:cs typeface="Times New Roman" panose="02020603050405020304" pitchFamily="18" charset="0"/>
                      </a:endParaRPr>
                    </a:p>
                  </a:txBody>
                  <a:tcPr marL="64770" marR="64770" marT="17780" marB="177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102mW</a:t>
                      </a:r>
                      <a:endParaRPr lang="ko-KR" sz="32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한양신명조"/>
                        <a:cs typeface="Times New Roman" panose="02020603050405020304" pitchFamily="18" charset="0"/>
                      </a:endParaRPr>
                    </a:p>
                  </a:txBody>
                  <a:tcPr marL="64770" marR="64770" marT="17780" marB="17780"/>
                </a:tc>
                <a:extLst>
                  <a:ext uri="{0D108BD9-81ED-4DB2-BD59-A6C34878D82A}">
                    <a16:rowId xmlns:a16="http://schemas.microsoft.com/office/drawing/2014/main" val="574201699"/>
                  </a:ext>
                </a:extLst>
              </a:tr>
              <a:tr h="548083">
                <a:tc>
                  <a:txBody>
                    <a:bodyPr/>
                    <a:lstStyle/>
                    <a:p>
                      <a:pPr indent="127000"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Leakage power</a:t>
                      </a:r>
                      <a:endParaRPr lang="ko-KR" sz="32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한양신명조"/>
                        <a:cs typeface="Times New Roman" panose="02020603050405020304" pitchFamily="18" charset="0"/>
                      </a:endParaRPr>
                    </a:p>
                  </a:txBody>
                  <a:tcPr marL="64770" marR="64770" marT="17780" marB="177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0.07mW</a:t>
                      </a:r>
                      <a:endParaRPr lang="ko-KR" sz="32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한양신명조"/>
                        <a:cs typeface="Times New Roman" panose="02020603050405020304" pitchFamily="18" charset="0"/>
                      </a:endParaRPr>
                    </a:p>
                  </a:txBody>
                  <a:tcPr marL="64770" marR="64770" marT="17780" marB="17780"/>
                </a:tc>
                <a:extLst>
                  <a:ext uri="{0D108BD9-81ED-4DB2-BD59-A6C34878D82A}">
                    <a16:rowId xmlns:a16="http://schemas.microsoft.com/office/drawing/2014/main" val="1787860908"/>
                  </a:ext>
                </a:extLst>
              </a:tr>
              <a:tr h="548083">
                <a:tc>
                  <a:txBody>
                    <a:bodyPr/>
                    <a:lstStyle/>
                    <a:p>
                      <a:pPr indent="127000"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Clock frequency</a:t>
                      </a:r>
                      <a:endParaRPr lang="ko-KR" sz="32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한양신명조"/>
                        <a:cs typeface="Times New Roman" panose="02020603050405020304" pitchFamily="18" charset="0"/>
                      </a:endParaRPr>
                    </a:p>
                  </a:txBody>
                  <a:tcPr marL="64770" marR="64770" marT="17780" marB="177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100MHz</a:t>
                      </a:r>
                      <a:endParaRPr lang="ko-KR" sz="32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한양신명조"/>
                        <a:cs typeface="Times New Roman" panose="02020603050405020304" pitchFamily="18" charset="0"/>
                      </a:endParaRPr>
                    </a:p>
                  </a:txBody>
                  <a:tcPr marL="64770" marR="64770" marT="17780" marB="17780"/>
                </a:tc>
                <a:extLst>
                  <a:ext uri="{0D108BD9-81ED-4DB2-BD59-A6C34878D82A}">
                    <a16:rowId xmlns:a16="http://schemas.microsoft.com/office/drawing/2014/main" val="4021399803"/>
                  </a:ext>
                </a:extLst>
              </a:tr>
              <a:tr h="548083">
                <a:tc>
                  <a:txBody>
                    <a:bodyPr/>
                    <a:lstStyle/>
                    <a:p>
                      <a:pPr indent="127000"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 smtClean="0">
                          <a:effectLst/>
                        </a:rPr>
                        <a:t>Latency</a:t>
                      </a:r>
                      <a:endParaRPr lang="ko-KR" sz="32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한양신명조"/>
                        <a:cs typeface="Times New Roman" panose="02020603050405020304" pitchFamily="18" charset="0"/>
                      </a:endParaRPr>
                    </a:p>
                  </a:txBody>
                  <a:tcPr marL="64770" marR="64770" marT="17780" marB="177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25ms</a:t>
                      </a:r>
                      <a:endParaRPr lang="ko-KR" sz="3200" kern="1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한양신명조"/>
                        <a:cs typeface="Times New Roman" panose="02020603050405020304" pitchFamily="18" charset="0"/>
                      </a:endParaRPr>
                    </a:p>
                  </a:txBody>
                  <a:tcPr marL="64770" marR="64770" marT="17780" marB="17780"/>
                </a:tc>
                <a:extLst>
                  <a:ext uri="{0D108BD9-81ED-4DB2-BD59-A6C34878D82A}">
                    <a16:rowId xmlns:a16="http://schemas.microsoft.com/office/drawing/2014/main" val="779117492"/>
                  </a:ext>
                </a:extLst>
              </a:tr>
              <a:tr h="548083">
                <a:tc>
                  <a:txBody>
                    <a:bodyPr/>
                    <a:lstStyle/>
                    <a:p>
                      <a:pPr indent="127000"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Image resolution</a:t>
                      </a:r>
                      <a:endParaRPr lang="ko-KR" sz="32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한양신명조"/>
                        <a:cs typeface="Times New Roman" panose="02020603050405020304" pitchFamily="18" charset="0"/>
                      </a:endParaRPr>
                    </a:p>
                  </a:txBody>
                  <a:tcPr marL="64770" marR="64770" marT="17780" marB="177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 latinLnBrk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32</a:t>
                      </a:r>
                      <a:r>
                        <a:rPr lang="ko-KR" sz="2400" kern="100" dirty="0">
                          <a:effectLst/>
                        </a:rPr>
                        <a:t>×</a:t>
                      </a:r>
                      <a:r>
                        <a:rPr lang="en-US" sz="2400" kern="100" dirty="0">
                          <a:effectLst/>
                        </a:rPr>
                        <a:t>32</a:t>
                      </a:r>
                      <a:r>
                        <a:rPr lang="ko-KR" sz="2400" kern="100" dirty="0">
                          <a:effectLst/>
                        </a:rPr>
                        <a:t>×</a:t>
                      </a:r>
                      <a:r>
                        <a:rPr lang="en-US" sz="2400" kern="100" dirty="0">
                          <a:effectLst/>
                        </a:rPr>
                        <a:t>RGB</a:t>
                      </a:r>
                      <a:endParaRPr lang="ko-KR" sz="32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한양신명조"/>
                        <a:cs typeface="Times New Roman" panose="02020603050405020304" pitchFamily="18" charset="0"/>
                      </a:endParaRPr>
                    </a:p>
                  </a:txBody>
                  <a:tcPr marL="64770" marR="64770" marT="17780" marB="17780"/>
                </a:tc>
                <a:extLst>
                  <a:ext uri="{0D108BD9-81ED-4DB2-BD59-A6C34878D82A}">
                    <a16:rowId xmlns:a16="http://schemas.microsoft.com/office/drawing/2014/main" val="1366000575"/>
                  </a:ext>
                </a:extLst>
              </a:tr>
            </a:tbl>
          </a:graphicData>
        </a:graphic>
      </p:graphicFrame>
      <p:sp>
        <p:nvSpPr>
          <p:cNvPr id="102" name="TextBox 101"/>
          <p:cNvSpPr txBox="1"/>
          <p:nvPr/>
        </p:nvSpPr>
        <p:spPr>
          <a:xfrm>
            <a:off x="15568485" y="33103815"/>
            <a:ext cx="14146307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6600" dirty="0" smtClean="0">
                <a:ln w="28575">
                  <a:noFill/>
                  <a:prstDash val="dash"/>
                </a:ln>
              </a:rPr>
              <a:t>V. CONCLUSION</a:t>
            </a:r>
          </a:p>
          <a:p>
            <a:pPr algn="ctr"/>
            <a:endParaRPr lang="en-US" altLang="ko-KR" sz="2400" dirty="0">
              <a:ln w="28575">
                <a:noFill/>
                <a:prstDash val="dash"/>
              </a:ln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r>
              <a:rPr lang="en-US" altLang="ko-KR" sz="4400" dirty="0" smtClean="0">
                <a:ln w="28575">
                  <a:noFill/>
                  <a:prstDash val="dash"/>
                </a:ln>
              </a:rPr>
              <a:t>A neuromorphic circuit is designed by applying stochastic computing to minimize area.</a:t>
            </a:r>
            <a:endParaRPr lang="en-US" altLang="ko-KR" sz="4400" dirty="0" smtClean="0">
              <a:ln w="28575">
                <a:noFill/>
                <a:prstDash val="dash"/>
              </a:ln>
              <a:solidFill>
                <a:srgbClr val="FF0000"/>
              </a:solidFill>
            </a:endParaRPr>
          </a:p>
        </p:txBody>
      </p:sp>
      <p:pic>
        <p:nvPicPr>
          <p:cNvPr id="107" name="그림 10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92252" y="27824248"/>
            <a:ext cx="10410672" cy="4473545"/>
          </a:xfrm>
          <a:prstGeom prst="rect">
            <a:avLst/>
          </a:prstGeom>
        </p:spPr>
      </p:pic>
      <p:pic>
        <p:nvPicPr>
          <p:cNvPr id="108" name="그림 107"/>
          <p:cNvPicPr/>
          <p:nvPr/>
        </p:nvPicPr>
        <p:blipFill>
          <a:blip r:embed="rId7"/>
          <a:stretch>
            <a:fillRect/>
          </a:stretch>
        </p:blipFill>
        <p:spPr>
          <a:xfrm>
            <a:off x="25927034" y="28083712"/>
            <a:ext cx="4056699" cy="4034845"/>
          </a:xfrm>
          <a:prstGeom prst="rect">
            <a:avLst/>
          </a:prstGeom>
        </p:spPr>
      </p:pic>
      <p:sp>
        <p:nvSpPr>
          <p:cNvPr id="109" name="TextBox 108"/>
          <p:cNvSpPr txBox="1"/>
          <p:nvPr/>
        </p:nvSpPr>
        <p:spPr>
          <a:xfrm>
            <a:off x="15568485" y="36538171"/>
            <a:ext cx="14146307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6600" dirty="0" smtClean="0">
                <a:ln w="28575">
                  <a:noFill/>
                  <a:prstDash val="dash"/>
                </a:ln>
              </a:rPr>
              <a:t>VI. ACKNOWLEDGEMENT</a:t>
            </a:r>
          </a:p>
          <a:p>
            <a:pPr algn="ctr"/>
            <a:endParaRPr lang="en-US" altLang="ko-KR" sz="2400" dirty="0">
              <a:ln w="28575">
                <a:noFill/>
                <a:prstDash val="dash"/>
              </a:ln>
            </a:endParaRPr>
          </a:p>
          <a:p>
            <a:pPr marL="857250" indent="-857250">
              <a:buFont typeface="Wingdings" panose="05000000000000000000" pitchFamily="2" charset="2"/>
              <a:buChar char="§"/>
            </a:pPr>
            <a:r>
              <a:rPr lang="en-US" altLang="ko-KR" sz="4400" dirty="0"/>
              <a:t>The chip fabrication and EDA tool were supported by the IC Design Education Center(IDEC), Korea.</a:t>
            </a:r>
            <a:endParaRPr lang="en-US" altLang="ko-KR" sz="4400" dirty="0" smtClean="0">
              <a:ln w="28575">
                <a:noFill/>
                <a:prstDash val="dash"/>
              </a:ln>
              <a:solidFill>
                <a:srgbClr val="FF0000"/>
              </a:solidFill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15568485" y="9090211"/>
            <a:ext cx="1414630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indent="-857250">
              <a:buFont typeface="Wingdings" panose="05000000000000000000" pitchFamily="2" charset="2"/>
              <a:buChar char="§"/>
            </a:pPr>
            <a:r>
              <a:rPr lang="en-US" altLang="ko-KR" sz="4400" b="1" dirty="0" smtClean="0">
                <a:ln w="28575">
                  <a:noFill/>
                  <a:prstDash val="dash"/>
                </a:ln>
              </a:rPr>
              <a:t>Error of SC depends on bit sequences of two bit streams.</a:t>
            </a:r>
          </a:p>
          <a:p>
            <a:pPr marL="857250" indent="-857250">
              <a:buFont typeface="Wingdings" panose="05000000000000000000" pitchFamily="2" charset="2"/>
              <a:buChar char="§"/>
            </a:pPr>
            <a:r>
              <a:rPr lang="en-US" altLang="ko-KR" sz="4400" b="1" dirty="0" smtClean="0">
                <a:ln w="28575">
                  <a:noFill/>
                  <a:prstDash val="dash"/>
                </a:ln>
              </a:rPr>
              <a:t>LFSR seeds should be diverse to reduce calculation error.</a:t>
            </a:r>
          </a:p>
        </p:txBody>
      </p:sp>
    </p:spTree>
    <p:extLst>
      <p:ext uri="{BB962C8B-B14F-4D97-AF65-F5344CB8AC3E}">
        <p14:creationId xmlns:p14="http://schemas.microsoft.com/office/powerpoint/2010/main" val="61277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1773</TotalTime>
  <Words>332</Words>
  <Application>Microsoft Office PowerPoint</Application>
  <PresentationFormat>사용자 지정</PresentationFormat>
  <Paragraphs>58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맑은 고딕</vt:lpstr>
      <vt:lpstr>한양신명조</vt:lpstr>
      <vt:lpstr>Arial</vt:lpstr>
      <vt:lpstr>Calibri</vt:lpstr>
      <vt:lpstr>Calibri Light</vt:lpstr>
      <vt:lpstr>Times New Roman</vt:lpstr>
      <vt:lpstr>Wingdings</vt:lpstr>
      <vt:lpstr>Office 테마</vt:lpstr>
      <vt:lpstr>PowerPoint 프레젠테이션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Registered User</dc:creator>
  <cp:lastModifiedBy>윤 기원</cp:lastModifiedBy>
  <cp:revision>42</cp:revision>
  <dcterms:created xsi:type="dcterms:W3CDTF">2018-03-08T06:02:33Z</dcterms:created>
  <dcterms:modified xsi:type="dcterms:W3CDTF">2020-05-05T11:53:05Z</dcterms:modified>
</cp:coreProperties>
</file>